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8" r:id="rId4"/>
    <p:sldId id="258" r:id="rId5"/>
    <p:sldId id="277" r:id="rId6"/>
    <p:sldId id="270" r:id="rId7"/>
    <p:sldId id="271" r:id="rId8"/>
    <p:sldId id="276" r:id="rId9"/>
    <p:sldId id="278" r:id="rId10"/>
    <p:sldId id="272" r:id="rId11"/>
    <p:sldId id="273" r:id="rId12"/>
    <p:sldId id="274" r:id="rId13"/>
    <p:sldId id="279" r:id="rId14"/>
    <p:sldId id="281" r:id="rId15"/>
    <p:sldId id="282" r:id="rId16"/>
    <p:sldId id="283" r:id="rId17"/>
    <p:sldId id="275" r:id="rId18"/>
    <p:sldId id="280" r:id="rId19"/>
    <p:sldId id="261" r:id="rId20"/>
    <p:sldId id="264" r:id="rId21"/>
    <p:sldId id="267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766D"/>
    <a:srgbClr val="00BB37"/>
    <a:srgbClr val="619CFF"/>
    <a:srgbClr val="01B0F6"/>
    <a:srgbClr val="01BF7D"/>
    <a:srgbClr val="E76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18"/>
    <p:restoredTop sz="94699"/>
  </p:normalViewPr>
  <p:slideViewPr>
    <p:cSldViewPr snapToGrid="0" snapToObjects="1">
      <p:cViewPr>
        <p:scale>
          <a:sx n="122" d="100"/>
          <a:sy n="122" d="100"/>
        </p:scale>
        <p:origin x="768" y="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83588-3135-3E4B-9B04-37AA8E4F9261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DFB6-2FE4-DE49-82BB-D0C39F76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68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83588-3135-3E4B-9B04-37AA8E4F9261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DFB6-2FE4-DE49-82BB-D0C39F76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53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83588-3135-3E4B-9B04-37AA8E4F9261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DFB6-2FE4-DE49-82BB-D0C39F76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5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83588-3135-3E4B-9B04-37AA8E4F9261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DFB6-2FE4-DE49-82BB-D0C39F76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1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83588-3135-3E4B-9B04-37AA8E4F9261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DFB6-2FE4-DE49-82BB-D0C39F76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14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83588-3135-3E4B-9B04-37AA8E4F9261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DFB6-2FE4-DE49-82BB-D0C39F76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39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83588-3135-3E4B-9B04-37AA8E4F9261}" type="datetimeFigureOut">
              <a:rPr lang="en-US" smtClean="0"/>
              <a:t>12/5/16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DFB6-2FE4-DE49-82BB-D0C39F76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87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83588-3135-3E4B-9B04-37AA8E4F9261}" type="datetimeFigureOut">
              <a:rPr lang="en-US" smtClean="0"/>
              <a:t>12/5/16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DFB6-2FE4-DE49-82BB-D0C39F76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7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83588-3135-3E4B-9B04-37AA8E4F9261}" type="datetimeFigureOut">
              <a:rPr lang="en-US" smtClean="0"/>
              <a:t>12/5/16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DFB6-2FE4-DE49-82BB-D0C39F76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21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83588-3135-3E4B-9B04-37AA8E4F9261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DFB6-2FE4-DE49-82BB-D0C39F76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90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83588-3135-3E4B-9B04-37AA8E4F9261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DFB6-2FE4-DE49-82BB-D0C39F76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05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83588-3135-3E4B-9B04-37AA8E4F9261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1DFB6-2FE4-DE49-82BB-D0C39F76F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20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2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981" y="0"/>
            <a:ext cx="7879913" cy="68579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895" y="196299"/>
            <a:ext cx="2608406" cy="923330"/>
          </a:xfrm>
          <a:prstGeom prst="rect">
            <a:avLst/>
          </a:prstGeom>
          <a:solidFill>
            <a:srgbClr val="C00000">
              <a:alpha val="14000"/>
            </a:srgbClr>
          </a:solidFill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Times" charset="0"/>
                <a:ea typeface="Times" charset="0"/>
                <a:cs typeface="Times" charset="0"/>
              </a:rPr>
              <a:t>all </a:t>
            </a:r>
            <a:r>
              <a:rPr lang="en-US" u="sng" dirty="0" err="1" smtClean="0">
                <a:latin typeface="Times" charset="0"/>
                <a:ea typeface="Times" charset="0"/>
                <a:cs typeface="Times" charset="0"/>
              </a:rPr>
              <a:t>IMEx</a:t>
            </a:r>
            <a:r>
              <a:rPr lang="en-US" u="sng" dirty="0" smtClean="0">
                <a:latin typeface="Times" charset="0"/>
                <a:ea typeface="Times" charset="0"/>
                <a:cs typeface="Times" charset="0"/>
              </a:rPr>
              <a:t> databases</a:t>
            </a:r>
          </a:p>
          <a:p>
            <a:r>
              <a:rPr lang="en-US" u="sng" dirty="0" smtClean="0">
                <a:latin typeface="Times" charset="0"/>
                <a:ea typeface="Times" charset="0"/>
                <a:cs typeface="Times" charset="0"/>
              </a:rPr>
              <a:t>Whole proteome</a:t>
            </a:r>
          </a:p>
          <a:p>
            <a:r>
              <a:rPr lang="en-US" u="sng" dirty="0" smtClean="0">
                <a:latin typeface="Times" charset="0"/>
                <a:ea typeface="Times" charset="0"/>
                <a:cs typeface="Times" charset="0"/>
              </a:rPr>
              <a:t>Missing proteins evidence</a:t>
            </a:r>
          </a:p>
        </p:txBody>
      </p:sp>
    </p:spTree>
    <p:extLst>
      <p:ext uri="{BB962C8B-B14F-4D97-AF65-F5344CB8AC3E}">
        <p14:creationId xmlns:p14="http://schemas.microsoft.com/office/powerpoint/2010/main" val="400658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973" y="0"/>
            <a:ext cx="7879913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895" y="196299"/>
            <a:ext cx="2608406" cy="923330"/>
          </a:xfrm>
          <a:prstGeom prst="rect">
            <a:avLst/>
          </a:prstGeom>
          <a:solidFill>
            <a:srgbClr val="C00000">
              <a:alpha val="14000"/>
            </a:srgbClr>
          </a:solidFill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Times" charset="0"/>
                <a:ea typeface="Times" charset="0"/>
                <a:cs typeface="Times" charset="0"/>
              </a:rPr>
              <a:t>all </a:t>
            </a:r>
            <a:r>
              <a:rPr lang="en-US" u="sng" dirty="0" err="1" smtClean="0">
                <a:latin typeface="Times" charset="0"/>
                <a:ea typeface="Times" charset="0"/>
                <a:cs typeface="Times" charset="0"/>
              </a:rPr>
              <a:t>IMEx</a:t>
            </a:r>
            <a:r>
              <a:rPr lang="en-US" u="sng" dirty="0" smtClean="0">
                <a:latin typeface="Times" charset="0"/>
                <a:ea typeface="Times" charset="0"/>
                <a:cs typeface="Times" charset="0"/>
              </a:rPr>
              <a:t> databases</a:t>
            </a:r>
          </a:p>
          <a:p>
            <a:r>
              <a:rPr lang="en-US" u="sng" dirty="0" smtClean="0">
                <a:latin typeface="Times" charset="0"/>
                <a:ea typeface="Times" charset="0"/>
                <a:cs typeface="Times" charset="0"/>
              </a:rPr>
              <a:t>Whole proteome</a:t>
            </a:r>
          </a:p>
          <a:p>
            <a:r>
              <a:rPr lang="en-US" u="sng" dirty="0" smtClean="0">
                <a:latin typeface="Times" charset="0"/>
                <a:ea typeface="Times" charset="0"/>
                <a:cs typeface="Times" charset="0"/>
              </a:rPr>
              <a:t>Missing </a:t>
            </a:r>
            <a:r>
              <a:rPr lang="en-US" u="sng" smtClean="0">
                <a:latin typeface="Times" charset="0"/>
                <a:ea typeface="Times" charset="0"/>
                <a:cs typeface="Times" charset="0"/>
              </a:rPr>
              <a:t>proteins evidence</a:t>
            </a:r>
            <a:endParaRPr lang="en-US" u="sng" dirty="0" smtClean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050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8541" y="385483"/>
            <a:ext cx="2310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Conclusion </a:t>
            </a:r>
            <a:r>
              <a:rPr lang="en-US" sz="3200" smtClean="0"/>
              <a:t>II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777765" y="1944412"/>
            <a:ext cx="9406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exception of yeast, E.coli and drosophila t</a:t>
            </a:r>
            <a:r>
              <a:rPr lang="en-US" dirty="0" smtClean="0"/>
              <a:t>here </a:t>
            </a:r>
            <a:r>
              <a:rPr lang="en-US" dirty="0" smtClean="0"/>
              <a:t>is </a:t>
            </a:r>
            <a:r>
              <a:rPr lang="en-US" dirty="0" smtClean="0"/>
              <a:t>trend</a:t>
            </a:r>
            <a:r>
              <a:rPr lang="en-US" dirty="0" smtClean="0"/>
              <a:t>: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smtClean="0"/>
              <a:t>more proteins which are missing </a:t>
            </a:r>
            <a:r>
              <a:rPr lang="en-US" dirty="0"/>
              <a:t>protein evidence in </a:t>
            </a:r>
            <a:r>
              <a:rPr lang="en-US" dirty="0" err="1" smtClean="0"/>
              <a:t>Uniprot</a:t>
            </a:r>
            <a:r>
              <a:rPr lang="en-US" dirty="0" smtClean="0"/>
              <a:t> it </a:t>
            </a:r>
            <a:r>
              <a:rPr lang="en-US" dirty="0" smtClean="0"/>
              <a:t>is also </a:t>
            </a:r>
            <a:r>
              <a:rPr lang="en-US" dirty="0" smtClean="0"/>
              <a:t>absent in </a:t>
            </a:r>
            <a:r>
              <a:rPr lang="en-US" dirty="0" err="1" smtClean="0"/>
              <a:t>IMEx</a:t>
            </a:r>
            <a:r>
              <a:rPr lang="en-US" dirty="0" smtClean="0"/>
              <a:t> interaction </a:t>
            </a:r>
            <a:r>
              <a:rPr lang="en-US" dirty="0" smtClean="0"/>
              <a:t>databases </a:t>
            </a:r>
            <a:r>
              <a:rPr lang="en-US" dirty="0"/>
              <a:t>than proteins which are missing protein evidence in </a:t>
            </a:r>
            <a:r>
              <a:rPr lang="en-US" dirty="0" err="1"/>
              <a:t>Uniprot</a:t>
            </a:r>
            <a:r>
              <a:rPr lang="en-US" dirty="0"/>
              <a:t> </a:t>
            </a:r>
            <a:r>
              <a:rPr lang="en-US" dirty="0" smtClean="0"/>
              <a:t>and are present in </a:t>
            </a:r>
            <a:r>
              <a:rPr lang="en-US" dirty="0" err="1" smtClean="0"/>
              <a:t>IMEx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--- some of the proteins missing protein evidence in </a:t>
            </a:r>
            <a:r>
              <a:rPr lang="en-US" dirty="0" err="1"/>
              <a:t>SwissProt</a:t>
            </a:r>
            <a:r>
              <a:rPr lang="en-US" dirty="0"/>
              <a:t> are present in </a:t>
            </a:r>
            <a:r>
              <a:rPr lang="en-US" dirty="0" err="1"/>
              <a:t>IntAct</a:t>
            </a:r>
            <a:r>
              <a:rPr lang="en-US" dirty="0"/>
              <a:t> – suggesting  list of proteins (and publications) for </a:t>
            </a:r>
            <a:r>
              <a:rPr lang="en-US" dirty="0" err="1"/>
              <a:t>SwissProt</a:t>
            </a:r>
            <a:r>
              <a:rPr lang="en-US" dirty="0"/>
              <a:t> curators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35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5153"/>
            <a:ext cx="12192000" cy="1325563"/>
          </a:xfrm>
        </p:spPr>
        <p:txBody>
          <a:bodyPr/>
          <a:lstStyle/>
          <a:p>
            <a:pPr algn="ctr"/>
            <a:r>
              <a:rPr lang="en-US" b="1" dirty="0" err="1" smtClean="0"/>
              <a:t>Interactome</a:t>
            </a:r>
            <a:r>
              <a:rPr lang="en-US" b="1" dirty="0" smtClean="0"/>
              <a:t> vs proteome</a:t>
            </a:r>
            <a:br>
              <a:rPr lang="en-US" b="1" dirty="0" smtClean="0"/>
            </a:br>
            <a:r>
              <a:rPr lang="en-US" b="1" dirty="0" smtClean="0"/>
              <a:t>vs </a:t>
            </a:r>
            <a:r>
              <a:rPr lang="en-US" b="1" dirty="0" err="1" smtClean="0"/>
              <a:t>BioDRID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83117" y="4908331"/>
            <a:ext cx="16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November 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73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" y="137160"/>
            <a:ext cx="6720840" cy="672084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56768" y="3263368"/>
            <a:ext cx="902415" cy="1257120"/>
            <a:chOff x="1910993" y="1447363"/>
            <a:chExt cx="902415" cy="125712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056201" y="1616144"/>
              <a:ext cx="612000" cy="407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094216" y="2062664"/>
              <a:ext cx="612000" cy="407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2464086" y="1888883"/>
              <a:ext cx="349322" cy="348787"/>
            </a:xfrm>
            <a:prstGeom prst="ellipse">
              <a:avLst/>
            </a:prstGeom>
            <a:solidFill>
              <a:srgbClr val="619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464086" y="1447363"/>
              <a:ext cx="349322" cy="348787"/>
            </a:xfrm>
            <a:prstGeom prst="ellipse">
              <a:avLst/>
            </a:prstGeom>
            <a:solidFill>
              <a:srgbClr val="00BB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910993" y="1458930"/>
              <a:ext cx="349322" cy="348787"/>
            </a:xfrm>
            <a:prstGeom prst="ellipse">
              <a:avLst/>
            </a:prstGeom>
            <a:solidFill>
              <a:srgbClr val="00BB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910993" y="1900450"/>
              <a:ext cx="349322" cy="348787"/>
            </a:xfrm>
            <a:prstGeom prst="ellipse">
              <a:avLst/>
            </a:prstGeom>
            <a:solidFill>
              <a:srgbClr val="00BB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2022810" y="2530090"/>
              <a:ext cx="612000" cy="407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1910993" y="2347507"/>
              <a:ext cx="349322" cy="348787"/>
            </a:xfrm>
            <a:prstGeom prst="ellipse">
              <a:avLst/>
            </a:prstGeom>
            <a:solidFill>
              <a:srgbClr val="00BB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464086" y="2355696"/>
              <a:ext cx="349322" cy="348787"/>
            </a:xfrm>
            <a:prstGeom prst="ellipse">
              <a:avLst/>
            </a:prstGeom>
            <a:solidFill>
              <a:srgbClr val="F7766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10831" y="892803"/>
            <a:ext cx="4624973" cy="1565166"/>
            <a:chOff x="3424517" y="1215657"/>
            <a:chExt cx="4624973" cy="1565166"/>
          </a:xfrm>
        </p:grpSpPr>
        <p:sp>
          <p:nvSpPr>
            <p:cNvPr id="16" name="Oval 15"/>
            <p:cNvSpPr/>
            <p:nvPr/>
          </p:nvSpPr>
          <p:spPr>
            <a:xfrm>
              <a:off x="3424517" y="1226981"/>
              <a:ext cx="349322" cy="348787"/>
            </a:xfrm>
            <a:prstGeom prst="ellipse">
              <a:avLst/>
            </a:prstGeom>
            <a:solidFill>
              <a:srgbClr val="00BB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60138" y="1215657"/>
              <a:ext cx="4284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Protein from selected species (e.g. human) </a:t>
              </a:r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3429545" y="1676512"/>
              <a:ext cx="349322" cy="348787"/>
            </a:xfrm>
            <a:prstGeom prst="ellipse">
              <a:avLst/>
            </a:prstGeom>
            <a:solidFill>
              <a:srgbClr val="619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65166" y="1665188"/>
              <a:ext cx="4284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Protein from the other species (e.g. mouse) </a:t>
              </a:r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3424517" y="2145816"/>
              <a:ext cx="349322" cy="348787"/>
            </a:xfrm>
            <a:prstGeom prst="ellipse">
              <a:avLst/>
            </a:prstGeom>
            <a:solidFill>
              <a:srgbClr val="F7766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60138" y="2134492"/>
              <a:ext cx="4284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non-</a:t>
              </a:r>
              <a:r>
                <a:rPr lang="en-US" dirty="0" err="1" smtClean="0"/>
                <a:t>Uniprot</a:t>
              </a:r>
              <a:r>
                <a:rPr lang="en-US" dirty="0" smtClean="0"/>
                <a:t> ID (e.g. RNA or small molecule or </a:t>
              </a:r>
              <a:r>
                <a:rPr lang="is-IS" dirty="0" smtClean="0"/>
                <a:t>…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747433" y="4573829"/>
            <a:ext cx="349322" cy="1532455"/>
            <a:chOff x="9001248" y="1346422"/>
            <a:chExt cx="349322" cy="1532455"/>
          </a:xfrm>
        </p:grpSpPr>
        <p:sp>
          <p:nvSpPr>
            <p:cNvPr id="23" name="Oval 22"/>
            <p:cNvSpPr/>
            <p:nvPr/>
          </p:nvSpPr>
          <p:spPr>
            <a:xfrm>
              <a:off x="9001248" y="1727646"/>
              <a:ext cx="349322" cy="348787"/>
            </a:xfrm>
            <a:prstGeom prst="ellipse">
              <a:avLst/>
            </a:prstGeom>
            <a:solidFill>
              <a:srgbClr val="00BB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9001248" y="1346422"/>
              <a:ext cx="349322" cy="348787"/>
            </a:xfrm>
            <a:prstGeom prst="ellipse">
              <a:avLst/>
            </a:prstGeom>
            <a:solidFill>
              <a:srgbClr val="00BB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9001248" y="2130722"/>
              <a:ext cx="349322" cy="348787"/>
            </a:xfrm>
            <a:prstGeom prst="ellipse">
              <a:avLst/>
            </a:prstGeom>
            <a:solidFill>
              <a:srgbClr val="00BB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9001248" y="2530090"/>
              <a:ext cx="349322" cy="348787"/>
            </a:xfrm>
            <a:prstGeom prst="ellipse">
              <a:avLst/>
            </a:prstGeom>
            <a:solidFill>
              <a:srgbClr val="00BB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>
            <a:off x="8147304" y="3922700"/>
            <a:ext cx="2600129" cy="14354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759691" y="149413"/>
            <a:ext cx="3404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BioGRID</a:t>
            </a:r>
            <a:r>
              <a:rPr lang="en-US" sz="2800" dirty="0" smtClean="0"/>
              <a:t> from </a:t>
            </a:r>
            <a:r>
              <a:rPr lang="en-US" sz="2800" dirty="0" err="1" smtClean="0"/>
              <a:t>Mentha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25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981" y="0"/>
            <a:ext cx="7879913" cy="68579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895" y="196299"/>
            <a:ext cx="2326278" cy="923330"/>
          </a:xfrm>
          <a:prstGeom prst="rect">
            <a:avLst/>
          </a:prstGeom>
          <a:solidFill>
            <a:srgbClr val="C00000">
              <a:alpha val="14000"/>
            </a:srgbClr>
          </a:solidFill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Times" charset="0"/>
                <a:ea typeface="Times" charset="0"/>
                <a:cs typeface="Times" charset="0"/>
              </a:rPr>
              <a:t>all </a:t>
            </a:r>
            <a:r>
              <a:rPr lang="en-US" u="sng" dirty="0" err="1" smtClean="0">
                <a:latin typeface="Times" charset="0"/>
                <a:ea typeface="Times" charset="0"/>
                <a:cs typeface="Times" charset="0"/>
              </a:rPr>
              <a:t>IMEx</a:t>
            </a:r>
            <a:r>
              <a:rPr lang="en-US" u="sng" dirty="0" smtClean="0">
                <a:latin typeface="Times" charset="0"/>
                <a:ea typeface="Times" charset="0"/>
                <a:cs typeface="Times" charset="0"/>
              </a:rPr>
              <a:t> databases</a:t>
            </a:r>
          </a:p>
          <a:p>
            <a:r>
              <a:rPr lang="en-US" u="sng" dirty="0" smtClean="0">
                <a:latin typeface="Times" charset="0"/>
                <a:ea typeface="Times" charset="0"/>
                <a:cs typeface="Times" charset="0"/>
              </a:rPr>
              <a:t>Whole proteome</a:t>
            </a:r>
          </a:p>
          <a:p>
            <a:r>
              <a:rPr lang="en-US" u="sng" dirty="0" err="1">
                <a:latin typeface="Times" charset="0"/>
                <a:ea typeface="Times" charset="0"/>
                <a:cs typeface="Times" charset="0"/>
              </a:rPr>
              <a:t>BioGRID</a:t>
            </a:r>
            <a:r>
              <a:rPr lang="en-US" u="sng" dirty="0">
                <a:latin typeface="Times" charset="0"/>
                <a:ea typeface="Times" charset="0"/>
                <a:cs typeface="Times" charset="0"/>
              </a:rPr>
              <a:t> from </a:t>
            </a:r>
            <a:r>
              <a:rPr lang="en-US" u="sng" dirty="0" err="1">
                <a:latin typeface="Times" charset="0"/>
                <a:ea typeface="Times" charset="0"/>
                <a:cs typeface="Times" charset="0"/>
              </a:rPr>
              <a:t>mentha</a:t>
            </a:r>
            <a:endParaRPr lang="en-US" u="sng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831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981" y="0"/>
            <a:ext cx="7879913" cy="68579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895" y="196299"/>
            <a:ext cx="2326278" cy="923330"/>
          </a:xfrm>
          <a:prstGeom prst="rect">
            <a:avLst/>
          </a:prstGeom>
          <a:solidFill>
            <a:srgbClr val="C00000">
              <a:alpha val="14000"/>
            </a:srgbClr>
          </a:solidFill>
        </p:spPr>
        <p:txBody>
          <a:bodyPr wrap="none" rtlCol="0">
            <a:spAutoFit/>
          </a:bodyPr>
          <a:lstStyle/>
          <a:p>
            <a:r>
              <a:rPr lang="en-US" u="sng" dirty="0" err="1" smtClean="0">
                <a:latin typeface="Times" charset="0"/>
                <a:ea typeface="Times" charset="0"/>
                <a:cs typeface="Times" charset="0"/>
              </a:rPr>
              <a:t>IntAct</a:t>
            </a:r>
            <a:r>
              <a:rPr lang="en-US" u="sng" dirty="0" smtClean="0">
                <a:latin typeface="Times" charset="0"/>
                <a:ea typeface="Times" charset="0"/>
                <a:cs typeface="Times" charset="0"/>
              </a:rPr>
              <a:t> only</a:t>
            </a:r>
            <a:endParaRPr lang="en-US" u="sng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u="sng" dirty="0" smtClean="0">
                <a:latin typeface="Times" charset="0"/>
                <a:ea typeface="Times" charset="0"/>
                <a:cs typeface="Times" charset="0"/>
              </a:rPr>
              <a:t>Whole proteome</a:t>
            </a:r>
          </a:p>
          <a:p>
            <a:r>
              <a:rPr lang="en-US" u="sng" dirty="0" err="1" smtClean="0">
                <a:latin typeface="Times" charset="0"/>
                <a:ea typeface="Times" charset="0"/>
                <a:cs typeface="Times" charset="0"/>
              </a:rPr>
              <a:t>BioGRID</a:t>
            </a:r>
            <a:r>
              <a:rPr lang="en-US" u="sng" dirty="0" smtClean="0">
                <a:latin typeface="Times" charset="0"/>
                <a:ea typeface="Times" charset="0"/>
                <a:cs typeface="Times" charset="0"/>
              </a:rPr>
              <a:t> from </a:t>
            </a:r>
            <a:r>
              <a:rPr lang="en-US" u="sng" dirty="0" err="1" smtClean="0">
                <a:latin typeface="Times" charset="0"/>
                <a:ea typeface="Times" charset="0"/>
                <a:cs typeface="Times" charset="0"/>
              </a:rPr>
              <a:t>mentha</a:t>
            </a:r>
            <a:endParaRPr lang="en-US" u="sng" dirty="0" smtClean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787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15351" y="5903452"/>
            <a:ext cx="449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no </a:t>
            </a:r>
            <a:r>
              <a:rPr lang="en-US" dirty="0"/>
              <a:t>"E.coli strain K12" in </a:t>
            </a:r>
            <a:r>
              <a:rPr lang="en-US" dirty="0" err="1" smtClean="0"/>
              <a:t>BioGRID</a:t>
            </a:r>
            <a:r>
              <a:rPr lang="en-US" dirty="0" smtClean="0"/>
              <a:t> from </a:t>
            </a:r>
            <a:r>
              <a:rPr lang="en-US" dirty="0" err="1" smtClean="0"/>
              <a:t>Mentha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8541" y="385483"/>
            <a:ext cx="2414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Conclusion </a:t>
            </a:r>
            <a:r>
              <a:rPr lang="en-US" sz="3200" dirty="0" smtClean="0"/>
              <a:t>III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977462" y="1555531"/>
            <a:ext cx="1063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Scientists like to put proteins from other species into mouse experiments: half of the interactors are from other species, but to be more conclusive I need to look which proteins are baits</a:t>
            </a:r>
          </a:p>
          <a:p>
            <a:r>
              <a:rPr lang="en-US" dirty="0" smtClean="0"/>
              <a:t>Holds true for both </a:t>
            </a:r>
            <a:r>
              <a:rPr lang="en-US" dirty="0" err="1" smtClean="0"/>
              <a:t>IMEx</a:t>
            </a:r>
            <a:r>
              <a:rPr lang="en-US" dirty="0" smtClean="0"/>
              <a:t> databases and for </a:t>
            </a:r>
            <a:r>
              <a:rPr lang="en-US" dirty="0" err="1" smtClean="0"/>
              <a:t>BioGRID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86455" y="2694802"/>
            <a:ext cx="421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</a:t>
            </a:r>
            <a:r>
              <a:rPr lang="en-US" dirty="0" err="1" smtClean="0"/>
              <a:t>BioGRID</a:t>
            </a:r>
            <a:r>
              <a:rPr lang="en-US" dirty="0" smtClean="0"/>
              <a:t> proteins are found in </a:t>
            </a:r>
            <a:r>
              <a:rPr lang="en-US" dirty="0" err="1" smtClean="0"/>
              <a:t>SwissProt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81959" y="3415862"/>
            <a:ext cx="331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BioGRID</a:t>
            </a:r>
            <a:r>
              <a:rPr lang="en-US" dirty="0" smtClean="0"/>
              <a:t> and </a:t>
            </a:r>
            <a:r>
              <a:rPr lang="en-US" dirty="0" err="1" smtClean="0"/>
              <a:t>IMEx</a:t>
            </a:r>
            <a:r>
              <a:rPr lang="en-US" smtClean="0"/>
              <a:t> largely overlap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689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5153"/>
            <a:ext cx="12192000" cy="1325563"/>
          </a:xfrm>
        </p:spPr>
        <p:txBody>
          <a:bodyPr/>
          <a:lstStyle/>
          <a:p>
            <a:pPr algn="ctr"/>
            <a:r>
              <a:rPr lang="en-US" b="1" dirty="0" err="1" smtClean="0"/>
              <a:t>Interactome</a:t>
            </a:r>
            <a:r>
              <a:rPr lang="en-US" b="1" dirty="0" smtClean="0"/>
              <a:t> vs proteome</a:t>
            </a:r>
            <a:br>
              <a:rPr lang="en-US" b="1" dirty="0" smtClean="0"/>
            </a:br>
            <a:r>
              <a:rPr lang="en-US" b="1" dirty="0" smtClean="0"/>
              <a:t>more species – exploratory bar graphs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83117" y="4908331"/>
            <a:ext cx="16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November 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14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6858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47189" y="5274444"/>
            <a:ext cx="2100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proteome vs </a:t>
            </a:r>
            <a:r>
              <a:rPr lang="en-US" dirty="0" err="1" smtClean="0"/>
              <a:t>interactome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29000" y="5274445"/>
            <a:ext cx="2100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Whole proteome </a:t>
            </a:r>
            <a:r>
              <a:rPr lang="en-US" dirty="0" smtClean="0"/>
              <a:t>vs </a:t>
            </a:r>
            <a:r>
              <a:rPr lang="en-US" dirty="0" err="1" smtClean="0"/>
              <a:t>interactome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74117" y="6116595"/>
            <a:ext cx="221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  <a:r>
              <a:rPr lang="en-US" smtClean="0"/>
              <a:t>ll </a:t>
            </a:r>
            <a:r>
              <a:rPr lang="en-US" dirty="0" err="1" smtClean="0"/>
              <a:t>IMEx</a:t>
            </a:r>
            <a:r>
              <a:rPr lang="en-US" dirty="0" smtClean="0"/>
              <a:t> – </a:t>
            </a:r>
            <a:r>
              <a:rPr lang="en-US" dirty="0" err="1" smtClean="0"/>
              <a:t>IntAct</a:t>
            </a:r>
            <a:r>
              <a:rPr lang="en-US" dirty="0" smtClean="0"/>
              <a:t> only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910118" y="6366305"/>
            <a:ext cx="221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  <a:r>
              <a:rPr lang="en-US" smtClean="0"/>
              <a:t>ll </a:t>
            </a:r>
            <a:r>
              <a:rPr lang="en-US" dirty="0" err="1" smtClean="0"/>
              <a:t>IMEx</a:t>
            </a:r>
            <a:r>
              <a:rPr lang="en-US" dirty="0" smtClean="0"/>
              <a:t> – </a:t>
            </a:r>
            <a:r>
              <a:rPr lang="en-US" dirty="0" err="1" smtClean="0"/>
              <a:t>IntAct</a:t>
            </a:r>
            <a:r>
              <a:rPr lang="en-US" dirty="0" smtClean="0"/>
              <a:t> only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49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7820" y="277402"/>
            <a:ext cx="911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Query all </a:t>
            </a:r>
            <a:r>
              <a:rPr lang="en-US" dirty="0" err="1" smtClean="0"/>
              <a:t>IMEx</a:t>
            </a:r>
            <a:r>
              <a:rPr lang="en-US" dirty="0" smtClean="0"/>
              <a:t> databases or </a:t>
            </a:r>
            <a:r>
              <a:rPr lang="en-US" dirty="0" err="1" smtClean="0"/>
              <a:t>mentha</a:t>
            </a:r>
            <a:r>
              <a:rPr lang="en-US" dirty="0" smtClean="0"/>
              <a:t> using PSICQUIC for interactions for species:”</a:t>
            </a:r>
            <a:r>
              <a:rPr lang="en-US" dirty="0" err="1" smtClean="0"/>
              <a:t>Species</a:t>
            </a:r>
            <a:r>
              <a:rPr lang="en-US" dirty="0" err="1"/>
              <a:t>_</a:t>
            </a:r>
            <a:r>
              <a:rPr lang="en-US" dirty="0" err="1" smtClean="0"/>
              <a:t>ID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0106" y="3639852"/>
            <a:ext cx="7332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 Query </a:t>
            </a:r>
            <a:r>
              <a:rPr lang="en-US" dirty="0" err="1" smtClean="0"/>
              <a:t>Uniprot</a:t>
            </a:r>
            <a:r>
              <a:rPr lang="en-US" dirty="0" smtClean="0"/>
              <a:t> for the reference proteome using </a:t>
            </a:r>
            <a:r>
              <a:rPr lang="en-US" dirty="0" err="1" smtClean="0"/>
              <a:t>proteome:Proteome_ID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3995" y="4109661"/>
            <a:ext cx="6691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 Query </a:t>
            </a:r>
            <a:r>
              <a:rPr lang="en-US" dirty="0" err="1" smtClean="0"/>
              <a:t>Uniprot</a:t>
            </a:r>
            <a:r>
              <a:rPr lang="en-US" dirty="0" smtClean="0"/>
              <a:t> for the whole proteome using </a:t>
            </a:r>
            <a:r>
              <a:rPr lang="en-US" dirty="0" err="1" smtClean="0"/>
              <a:t>organism:SPECIES_ID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0106" y="4994968"/>
            <a:ext cx="8753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 </a:t>
            </a:r>
            <a:r>
              <a:rPr lang="en-US" dirty="0" err="1" smtClean="0"/>
              <a:t>Uniprot</a:t>
            </a:r>
            <a:r>
              <a:rPr lang="en-US" dirty="0" smtClean="0"/>
              <a:t> query result contains ‘generic’ identifiers and isoform IDs in separate columns, so – extract isoform IDs and combine them with the ‘generic’ identifiers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5300" y="4538869"/>
            <a:ext cx="630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Filter proteomes to get all </a:t>
            </a:r>
            <a:r>
              <a:rPr lang="en-US" dirty="0" err="1" smtClean="0"/>
              <a:t>UniprotKB</a:t>
            </a:r>
            <a:r>
              <a:rPr lang="en-US" dirty="0" smtClean="0"/>
              <a:t>, </a:t>
            </a:r>
            <a:r>
              <a:rPr lang="en-US" dirty="0" err="1" smtClean="0"/>
              <a:t>SwissProt</a:t>
            </a:r>
            <a:r>
              <a:rPr lang="en-US" dirty="0" smtClean="0"/>
              <a:t> or </a:t>
            </a:r>
            <a:r>
              <a:rPr lang="en-US" dirty="0" err="1" smtClean="0"/>
              <a:t>trEMBL</a:t>
            </a:r>
            <a:r>
              <a:rPr lang="en-US" dirty="0" smtClean="0"/>
              <a:t> only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6237" y="797911"/>
            <a:ext cx="1127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Transform pairs of interactions into the list of interactors and filter out interactors from other species or non-proteins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935665" y="1994490"/>
            <a:ext cx="902415" cy="1257120"/>
            <a:chOff x="1910993" y="1447363"/>
            <a:chExt cx="902415" cy="1257120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2056201" y="1616144"/>
              <a:ext cx="612000" cy="407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2094216" y="2062664"/>
              <a:ext cx="612000" cy="407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2464086" y="1888883"/>
              <a:ext cx="349322" cy="34878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464086" y="1447363"/>
              <a:ext cx="349322" cy="3487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1910993" y="1458930"/>
              <a:ext cx="349322" cy="3487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1910993" y="1900450"/>
              <a:ext cx="349322" cy="3487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cxnSp>
          <p:nvCxnSpPr>
            <p:cNvPr id="34" name="Straight Connector 33"/>
            <p:cNvCxnSpPr/>
            <p:nvPr/>
          </p:nvCxnSpPr>
          <p:spPr>
            <a:xfrm flipV="1">
              <a:off x="2022810" y="2530090"/>
              <a:ext cx="612000" cy="407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1910993" y="2347507"/>
              <a:ext cx="349322" cy="3487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464086" y="2355696"/>
              <a:ext cx="349322" cy="34878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424517" y="1215657"/>
            <a:ext cx="4624973" cy="1565166"/>
            <a:chOff x="3424517" y="1215657"/>
            <a:chExt cx="4624973" cy="1565166"/>
          </a:xfrm>
        </p:grpSpPr>
        <p:sp>
          <p:nvSpPr>
            <p:cNvPr id="38" name="Oval 37"/>
            <p:cNvSpPr/>
            <p:nvPr/>
          </p:nvSpPr>
          <p:spPr>
            <a:xfrm>
              <a:off x="3424517" y="1226981"/>
              <a:ext cx="349322" cy="3487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760138" y="1215657"/>
              <a:ext cx="4284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Protein from selected species (e.g. human) </a:t>
              </a:r>
              <a:endParaRPr lang="en-US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3429545" y="1676512"/>
              <a:ext cx="349322" cy="34878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65166" y="1665188"/>
              <a:ext cx="4284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Protein from the other species (e.g. mouse) </a:t>
              </a:r>
              <a:endParaRPr lang="en-US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3424517" y="2145816"/>
              <a:ext cx="349322" cy="34878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760138" y="2134492"/>
              <a:ext cx="4284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non-</a:t>
              </a:r>
              <a:r>
                <a:rPr lang="en-US" dirty="0" err="1" smtClean="0"/>
                <a:t>Uniprot</a:t>
              </a:r>
              <a:r>
                <a:rPr lang="en-US" dirty="0" smtClean="0"/>
                <a:t> ID (e.g. RNA or small molecule or </a:t>
              </a:r>
              <a:r>
                <a:rPr lang="is-IS" dirty="0" smtClean="0"/>
                <a:t>…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717465" y="1635750"/>
            <a:ext cx="349322" cy="1532455"/>
            <a:chOff x="9001248" y="1346422"/>
            <a:chExt cx="349322" cy="1532455"/>
          </a:xfrm>
        </p:grpSpPr>
        <p:sp>
          <p:nvSpPr>
            <p:cNvPr id="60" name="Oval 59"/>
            <p:cNvSpPr/>
            <p:nvPr/>
          </p:nvSpPr>
          <p:spPr>
            <a:xfrm>
              <a:off x="9001248" y="1727646"/>
              <a:ext cx="349322" cy="3487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9001248" y="1346422"/>
              <a:ext cx="349322" cy="3487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9001248" y="2130722"/>
              <a:ext cx="349322" cy="3487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9001248" y="2530090"/>
              <a:ext cx="349322" cy="3487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</p:grpSp>
      <p:cxnSp>
        <p:nvCxnSpPr>
          <p:cNvPr id="78" name="Straight Arrow Connector 77"/>
          <p:cNvCxnSpPr/>
          <p:nvPr/>
        </p:nvCxnSpPr>
        <p:spPr>
          <a:xfrm flipV="1">
            <a:off x="3138616" y="3015049"/>
            <a:ext cx="5280668" cy="182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-123568" y="3432795"/>
            <a:ext cx="12603892" cy="39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-143253" y="5717905"/>
            <a:ext cx="12771858" cy="39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05300" y="5935537"/>
            <a:ext cx="9476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Change isoform -1 to classical name both in interactors and proteome (e.g. </a:t>
            </a:r>
            <a:r>
              <a:rPr lang="ru-RU" dirty="0" smtClean="0"/>
              <a:t>O14746</a:t>
            </a:r>
            <a:r>
              <a:rPr lang="en-US" dirty="0" smtClean="0"/>
              <a:t>-1 to </a:t>
            </a:r>
            <a:r>
              <a:rPr lang="ru-RU" dirty="0" smtClean="0"/>
              <a:t>O14746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1453866" y="6392952"/>
            <a:ext cx="546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filter for unique IDs both in interactors and proteome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6858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10118" y="5597611"/>
            <a:ext cx="2100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proteome vs </a:t>
            </a:r>
            <a:r>
              <a:rPr lang="en-US" dirty="0" err="1" smtClean="0"/>
              <a:t>interactome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28998" y="5421356"/>
            <a:ext cx="2100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Whole proteome </a:t>
            </a:r>
            <a:r>
              <a:rPr lang="en-US" dirty="0" smtClean="0"/>
              <a:t>vs </a:t>
            </a:r>
            <a:r>
              <a:rPr lang="en-US" dirty="0" err="1" smtClean="0"/>
              <a:t>interactome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4117" y="6116595"/>
            <a:ext cx="221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  <a:r>
              <a:rPr lang="en-US" smtClean="0"/>
              <a:t>ll </a:t>
            </a:r>
            <a:r>
              <a:rPr lang="en-US" dirty="0" err="1" smtClean="0"/>
              <a:t>IMEx</a:t>
            </a:r>
            <a:r>
              <a:rPr lang="en-US" dirty="0" smtClean="0"/>
              <a:t> – </a:t>
            </a:r>
            <a:r>
              <a:rPr lang="en-US" dirty="0" err="1" smtClean="0"/>
              <a:t>IntAct</a:t>
            </a:r>
            <a:r>
              <a:rPr lang="en-US" dirty="0" smtClean="0"/>
              <a:t> only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10118" y="6366305"/>
            <a:ext cx="221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  <a:r>
              <a:rPr lang="en-US" smtClean="0"/>
              <a:t>ll </a:t>
            </a:r>
            <a:r>
              <a:rPr lang="en-US" dirty="0" err="1" smtClean="0"/>
              <a:t>IMEx</a:t>
            </a:r>
            <a:r>
              <a:rPr lang="en-US" dirty="0" smtClean="0"/>
              <a:t> – </a:t>
            </a:r>
            <a:r>
              <a:rPr lang="en-US" dirty="0" err="1" smtClean="0"/>
              <a:t>IntAct</a:t>
            </a:r>
            <a:r>
              <a:rPr lang="en-US" dirty="0" smtClean="0"/>
              <a:t> only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5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11" y="0"/>
            <a:ext cx="9144000" cy="6858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916488" y="5517475"/>
            <a:ext cx="902415" cy="1257120"/>
            <a:chOff x="1910993" y="1447363"/>
            <a:chExt cx="902415" cy="125712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056201" y="1616144"/>
              <a:ext cx="612000" cy="407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094216" y="2062664"/>
              <a:ext cx="612000" cy="407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2464086" y="1888883"/>
              <a:ext cx="349322" cy="348787"/>
            </a:xfrm>
            <a:prstGeom prst="ellipse">
              <a:avLst/>
            </a:prstGeom>
            <a:solidFill>
              <a:srgbClr val="E76B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464086" y="1447363"/>
              <a:ext cx="349322" cy="348787"/>
            </a:xfrm>
            <a:prstGeom prst="ellipse">
              <a:avLst/>
            </a:prstGeom>
            <a:solidFill>
              <a:srgbClr val="01B0F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910993" y="1458930"/>
              <a:ext cx="349322" cy="348787"/>
            </a:xfrm>
            <a:prstGeom prst="ellipse">
              <a:avLst/>
            </a:prstGeom>
            <a:solidFill>
              <a:srgbClr val="01B0F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910993" y="1900450"/>
              <a:ext cx="349322" cy="348787"/>
            </a:xfrm>
            <a:prstGeom prst="ellipse">
              <a:avLst/>
            </a:prstGeom>
            <a:solidFill>
              <a:srgbClr val="01B0F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2022810" y="2530090"/>
              <a:ext cx="612000" cy="407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1910993" y="2347507"/>
              <a:ext cx="349322" cy="348787"/>
            </a:xfrm>
            <a:prstGeom prst="ellipse">
              <a:avLst/>
            </a:prstGeom>
            <a:solidFill>
              <a:srgbClr val="01B0F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464086" y="2355696"/>
              <a:ext cx="349322" cy="348787"/>
            </a:xfrm>
            <a:prstGeom prst="ellipse">
              <a:avLst/>
            </a:prstGeom>
            <a:solidFill>
              <a:srgbClr val="01BF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38263" y="5035035"/>
            <a:ext cx="4624973" cy="1565166"/>
            <a:chOff x="3424517" y="1215657"/>
            <a:chExt cx="4624973" cy="1565166"/>
          </a:xfrm>
        </p:grpSpPr>
        <p:sp>
          <p:nvSpPr>
            <p:cNvPr id="16" name="Oval 15"/>
            <p:cNvSpPr/>
            <p:nvPr/>
          </p:nvSpPr>
          <p:spPr>
            <a:xfrm>
              <a:off x="3424517" y="1226981"/>
              <a:ext cx="349322" cy="348787"/>
            </a:xfrm>
            <a:prstGeom prst="ellipse">
              <a:avLst/>
            </a:prstGeom>
            <a:solidFill>
              <a:srgbClr val="01B0F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60138" y="1215657"/>
              <a:ext cx="4284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Protein from selected species (e.g. human) </a:t>
              </a:r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3429545" y="1676512"/>
              <a:ext cx="349322" cy="348787"/>
            </a:xfrm>
            <a:prstGeom prst="ellipse">
              <a:avLst/>
            </a:prstGeom>
            <a:solidFill>
              <a:srgbClr val="E76B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65166" y="1665188"/>
              <a:ext cx="4284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Protein from the other species (e.g. mouse) </a:t>
              </a:r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3424517" y="2145816"/>
              <a:ext cx="349322" cy="348787"/>
            </a:xfrm>
            <a:prstGeom prst="ellipse">
              <a:avLst/>
            </a:prstGeom>
            <a:solidFill>
              <a:srgbClr val="01BF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60138" y="2134492"/>
              <a:ext cx="4284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non-</a:t>
              </a:r>
              <a:r>
                <a:rPr lang="en-US" dirty="0" err="1" smtClean="0"/>
                <a:t>Uniprot</a:t>
              </a:r>
              <a:r>
                <a:rPr lang="en-US" dirty="0" smtClean="0"/>
                <a:t> ID (e.g. RNA or small molecule or </a:t>
              </a:r>
              <a:r>
                <a:rPr lang="is-IS" dirty="0" smtClean="0"/>
                <a:t>…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689265" y="5242140"/>
            <a:ext cx="349322" cy="1532455"/>
            <a:chOff x="9001248" y="1346422"/>
            <a:chExt cx="349322" cy="1532455"/>
          </a:xfrm>
        </p:grpSpPr>
        <p:sp>
          <p:nvSpPr>
            <p:cNvPr id="23" name="Oval 22"/>
            <p:cNvSpPr/>
            <p:nvPr/>
          </p:nvSpPr>
          <p:spPr>
            <a:xfrm>
              <a:off x="9001248" y="1727646"/>
              <a:ext cx="349322" cy="348787"/>
            </a:xfrm>
            <a:prstGeom prst="ellipse">
              <a:avLst/>
            </a:prstGeom>
            <a:solidFill>
              <a:srgbClr val="01B0F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9001248" y="1346422"/>
              <a:ext cx="349322" cy="348787"/>
            </a:xfrm>
            <a:prstGeom prst="ellipse">
              <a:avLst/>
            </a:prstGeom>
            <a:solidFill>
              <a:srgbClr val="01B0F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9001248" y="2130722"/>
              <a:ext cx="349322" cy="348787"/>
            </a:xfrm>
            <a:prstGeom prst="ellipse">
              <a:avLst/>
            </a:prstGeom>
            <a:solidFill>
              <a:srgbClr val="01B0F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9001248" y="2530090"/>
              <a:ext cx="349322" cy="348787"/>
            </a:xfrm>
            <a:prstGeom prst="ellipse">
              <a:avLst/>
            </a:prstGeom>
            <a:solidFill>
              <a:srgbClr val="01B0F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flipV="1">
            <a:off x="6110416" y="6621439"/>
            <a:ext cx="5280668" cy="182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080523" y="130523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IMEx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8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1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" y="137160"/>
            <a:ext cx="6720840" cy="672084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56768" y="3263368"/>
            <a:ext cx="902415" cy="1257120"/>
            <a:chOff x="1910993" y="1447363"/>
            <a:chExt cx="902415" cy="125712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056201" y="1616144"/>
              <a:ext cx="612000" cy="407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094216" y="2062664"/>
              <a:ext cx="612000" cy="407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2464086" y="1888883"/>
              <a:ext cx="349322" cy="348787"/>
            </a:xfrm>
            <a:prstGeom prst="ellipse">
              <a:avLst/>
            </a:prstGeom>
            <a:solidFill>
              <a:srgbClr val="619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464086" y="1447363"/>
              <a:ext cx="349322" cy="348787"/>
            </a:xfrm>
            <a:prstGeom prst="ellipse">
              <a:avLst/>
            </a:prstGeom>
            <a:solidFill>
              <a:srgbClr val="00BB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910993" y="1458930"/>
              <a:ext cx="349322" cy="348787"/>
            </a:xfrm>
            <a:prstGeom prst="ellipse">
              <a:avLst/>
            </a:prstGeom>
            <a:solidFill>
              <a:srgbClr val="00BB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910993" y="1900450"/>
              <a:ext cx="349322" cy="348787"/>
            </a:xfrm>
            <a:prstGeom prst="ellipse">
              <a:avLst/>
            </a:prstGeom>
            <a:solidFill>
              <a:srgbClr val="00BB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2022810" y="2530090"/>
              <a:ext cx="612000" cy="407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1910993" y="2347507"/>
              <a:ext cx="349322" cy="348787"/>
            </a:xfrm>
            <a:prstGeom prst="ellipse">
              <a:avLst/>
            </a:prstGeom>
            <a:solidFill>
              <a:srgbClr val="00BB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464086" y="2355696"/>
              <a:ext cx="349322" cy="348787"/>
            </a:xfrm>
            <a:prstGeom prst="ellipse">
              <a:avLst/>
            </a:prstGeom>
            <a:solidFill>
              <a:srgbClr val="F7766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10831" y="892803"/>
            <a:ext cx="4624973" cy="1565166"/>
            <a:chOff x="3424517" y="1215657"/>
            <a:chExt cx="4624973" cy="1565166"/>
          </a:xfrm>
        </p:grpSpPr>
        <p:sp>
          <p:nvSpPr>
            <p:cNvPr id="16" name="Oval 15"/>
            <p:cNvSpPr/>
            <p:nvPr/>
          </p:nvSpPr>
          <p:spPr>
            <a:xfrm>
              <a:off x="3424517" y="1226981"/>
              <a:ext cx="349322" cy="348787"/>
            </a:xfrm>
            <a:prstGeom prst="ellipse">
              <a:avLst/>
            </a:prstGeom>
            <a:solidFill>
              <a:srgbClr val="00BB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60138" y="1215657"/>
              <a:ext cx="4284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Protein from selected species (e.g. human) </a:t>
              </a:r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3429545" y="1676512"/>
              <a:ext cx="349322" cy="348787"/>
            </a:xfrm>
            <a:prstGeom prst="ellipse">
              <a:avLst/>
            </a:prstGeom>
            <a:solidFill>
              <a:srgbClr val="619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65166" y="1665188"/>
              <a:ext cx="4284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Protein from the other species (e.g. mouse) </a:t>
              </a:r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3424517" y="2145816"/>
              <a:ext cx="349322" cy="348787"/>
            </a:xfrm>
            <a:prstGeom prst="ellipse">
              <a:avLst/>
            </a:prstGeom>
            <a:solidFill>
              <a:srgbClr val="F7766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60138" y="2134492"/>
              <a:ext cx="4284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non-</a:t>
              </a:r>
              <a:r>
                <a:rPr lang="en-US" dirty="0" err="1" smtClean="0"/>
                <a:t>Uniprot</a:t>
              </a:r>
              <a:r>
                <a:rPr lang="en-US" dirty="0" smtClean="0"/>
                <a:t> ID (e.g. RNA or small molecule or </a:t>
              </a:r>
              <a:r>
                <a:rPr lang="is-IS" dirty="0" smtClean="0"/>
                <a:t>…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747433" y="4573829"/>
            <a:ext cx="349322" cy="1532455"/>
            <a:chOff x="9001248" y="1346422"/>
            <a:chExt cx="349322" cy="1532455"/>
          </a:xfrm>
        </p:grpSpPr>
        <p:sp>
          <p:nvSpPr>
            <p:cNvPr id="23" name="Oval 22"/>
            <p:cNvSpPr/>
            <p:nvPr/>
          </p:nvSpPr>
          <p:spPr>
            <a:xfrm>
              <a:off x="9001248" y="1727646"/>
              <a:ext cx="349322" cy="348787"/>
            </a:xfrm>
            <a:prstGeom prst="ellipse">
              <a:avLst/>
            </a:prstGeom>
            <a:solidFill>
              <a:srgbClr val="00BB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9001248" y="1346422"/>
              <a:ext cx="349322" cy="348787"/>
            </a:xfrm>
            <a:prstGeom prst="ellipse">
              <a:avLst/>
            </a:prstGeom>
            <a:solidFill>
              <a:srgbClr val="00BB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9001248" y="2130722"/>
              <a:ext cx="349322" cy="348787"/>
            </a:xfrm>
            <a:prstGeom prst="ellipse">
              <a:avLst/>
            </a:prstGeom>
            <a:solidFill>
              <a:srgbClr val="00BB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9001248" y="2530090"/>
              <a:ext cx="349322" cy="348787"/>
            </a:xfrm>
            <a:prstGeom prst="ellipse">
              <a:avLst/>
            </a:prstGeom>
            <a:solidFill>
              <a:srgbClr val="00BB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>
            <a:off x="8147304" y="3922700"/>
            <a:ext cx="2600129" cy="14354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759691" y="149413"/>
            <a:ext cx="934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IMEx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87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18278" y="6379035"/>
            <a:ext cx="11717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Compare list of interactors (in particular database or </a:t>
            </a:r>
            <a:r>
              <a:rPr lang="en-US" dirty="0" err="1" smtClean="0"/>
              <a:t>IMEx</a:t>
            </a:r>
            <a:r>
              <a:rPr lang="en-US" dirty="0" smtClean="0"/>
              <a:t> combined) to the list of proteins in reference or whole proteome 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543637" y="455168"/>
            <a:ext cx="1098584" cy="1967655"/>
            <a:chOff x="772070" y="1025471"/>
            <a:chExt cx="1098584" cy="1967655"/>
          </a:xfrm>
        </p:grpSpPr>
        <p:grpSp>
          <p:nvGrpSpPr>
            <p:cNvPr id="16" name="Group 15"/>
            <p:cNvGrpSpPr/>
            <p:nvPr/>
          </p:nvGrpSpPr>
          <p:grpSpPr>
            <a:xfrm>
              <a:off x="772070" y="1025471"/>
              <a:ext cx="349322" cy="1957383"/>
              <a:chOff x="772070" y="1025471"/>
              <a:chExt cx="349322" cy="1957383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772070" y="1831623"/>
                <a:ext cx="349322" cy="3487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772070" y="1025471"/>
                <a:ext cx="349322" cy="3487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772070" y="2234699"/>
                <a:ext cx="349322" cy="3487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772070" y="2634067"/>
                <a:ext cx="349322" cy="3487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72070" y="1428547"/>
                <a:ext cx="349322" cy="3487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121392" y="1025471"/>
              <a:ext cx="746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IntAct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21391" y="1821350"/>
              <a:ext cx="746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IntAct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23783" y="2227708"/>
              <a:ext cx="746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IntAct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21391" y="1432603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MINT</a:t>
              </a:r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1390" y="2623794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MINT</a:t>
              </a:r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896552" y="965381"/>
            <a:ext cx="2875524" cy="1973070"/>
            <a:chOff x="4139364" y="1004926"/>
            <a:chExt cx="2875524" cy="1973070"/>
          </a:xfrm>
        </p:grpSpPr>
        <p:grpSp>
          <p:nvGrpSpPr>
            <p:cNvPr id="36" name="Group 35"/>
            <p:cNvGrpSpPr/>
            <p:nvPr/>
          </p:nvGrpSpPr>
          <p:grpSpPr>
            <a:xfrm>
              <a:off x="4139364" y="1004926"/>
              <a:ext cx="2448167" cy="1966831"/>
              <a:chOff x="4139364" y="1004926"/>
              <a:chExt cx="2448167" cy="1966831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4139364" y="1004926"/>
                <a:ext cx="1797027" cy="1966831"/>
                <a:chOff x="772068" y="1016023"/>
                <a:chExt cx="1797027" cy="1966831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772068" y="1435111"/>
                  <a:ext cx="349324" cy="1547743"/>
                  <a:chOff x="772068" y="1435111"/>
                  <a:chExt cx="349324" cy="1547743"/>
                </a:xfrm>
              </p:grpSpPr>
              <p:sp>
                <p:nvSpPr>
                  <p:cNvPr id="30" name="Oval 29"/>
                  <p:cNvSpPr/>
                  <p:nvPr/>
                </p:nvSpPr>
                <p:spPr>
                  <a:xfrm>
                    <a:off x="772070" y="1831623"/>
                    <a:ext cx="349322" cy="3487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2</a:t>
                    </a:r>
                    <a:endParaRPr lang="en-US" dirty="0"/>
                  </a:p>
                </p:txBody>
              </p:sp>
              <p:sp>
                <p:nvSpPr>
                  <p:cNvPr id="31" name="Oval 30"/>
                  <p:cNvSpPr/>
                  <p:nvPr/>
                </p:nvSpPr>
                <p:spPr>
                  <a:xfrm>
                    <a:off x="772068" y="1435111"/>
                    <a:ext cx="349322" cy="3487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1</a:t>
                    </a:r>
                    <a:endParaRPr lang="en-US" dirty="0"/>
                  </a:p>
                </p:txBody>
              </p:sp>
              <p:sp>
                <p:nvSpPr>
                  <p:cNvPr id="32" name="Oval 31"/>
                  <p:cNvSpPr/>
                  <p:nvPr/>
                </p:nvSpPr>
                <p:spPr>
                  <a:xfrm>
                    <a:off x="772070" y="2234699"/>
                    <a:ext cx="349322" cy="3487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3</a:t>
                    </a:r>
                    <a:endParaRPr lang="en-US" dirty="0"/>
                  </a:p>
                </p:txBody>
              </p:sp>
              <p:sp>
                <p:nvSpPr>
                  <p:cNvPr id="33" name="Oval 32"/>
                  <p:cNvSpPr/>
                  <p:nvPr/>
                </p:nvSpPr>
                <p:spPr>
                  <a:xfrm>
                    <a:off x="772070" y="2634067"/>
                    <a:ext cx="349322" cy="3487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5</a:t>
                    </a:r>
                    <a:endParaRPr lang="en-US" dirty="0"/>
                  </a:p>
                </p:txBody>
              </p:sp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1121392" y="1025471"/>
                  <a:ext cx="7468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/>
                    <a:t>IntAct</a:t>
                  </a:r>
                  <a:endParaRPr lang="en-US" dirty="0"/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1868262" y="1016023"/>
                  <a:ext cx="7008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MINT</a:t>
                  </a:r>
                  <a:endParaRPr lang="en-US" dirty="0"/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5936391" y="1014374"/>
                <a:ext cx="651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IMEx</a:t>
                </a:r>
                <a:endParaRPr lang="en-US" dirty="0"/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4689353" y="14326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689353" y="1818672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689352" y="2195681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422255" y="2600749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407245" y="1427357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160173" y="1415005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155159" y="1810253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155158" y="2205501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155158" y="2591655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407244" y="1822904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405896" y="2209058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689352" y="2608664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6682179" y="384453"/>
            <a:ext cx="5285612" cy="3606779"/>
            <a:chOff x="6682179" y="384453"/>
            <a:chExt cx="5285612" cy="3606779"/>
          </a:xfrm>
        </p:grpSpPr>
        <p:grpSp>
          <p:nvGrpSpPr>
            <p:cNvPr id="75" name="Group 74"/>
            <p:cNvGrpSpPr/>
            <p:nvPr/>
          </p:nvGrpSpPr>
          <p:grpSpPr>
            <a:xfrm>
              <a:off x="6682181" y="384453"/>
              <a:ext cx="2875524" cy="1973070"/>
              <a:chOff x="4139364" y="1004926"/>
              <a:chExt cx="2875524" cy="1973070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4139364" y="1004926"/>
                <a:ext cx="2448167" cy="1966831"/>
                <a:chOff x="4139364" y="1004926"/>
                <a:chExt cx="2448167" cy="1966831"/>
              </a:xfrm>
            </p:grpSpPr>
            <p:grpSp>
              <p:nvGrpSpPr>
                <p:cNvPr id="89" name="Group 88"/>
                <p:cNvGrpSpPr/>
                <p:nvPr/>
              </p:nvGrpSpPr>
              <p:grpSpPr>
                <a:xfrm>
                  <a:off x="4139364" y="1004926"/>
                  <a:ext cx="1797027" cy="1966831"/>
                  <a:chOff x="772068" y="1016023"/>
                  <a:chExt cx="1797027" cy="1966831"/>
                </a:xfrm>
              </p:grpSpPr>
              <p:grpSp>
                <p:nvGrpSpPr>
                  <p:cNvPr id="91" name="Group 90"/>
                  <p:cNvGrpSpPr/>
                  <p:nvPr/>
                </p:nvGrpSpPr>
                <p:grpSpPr>
                  <a:xfrm>
                    <a:off x="772068" y="1435111"/>
                    <a:ext cx="349324" cy="1547743"/>
                    <a:chOff x="772068" y="1435111"/>
                    <a:chExt cx="349324" cy="1547743"/>
                  </a:xfrm>
                </p:grpSpPr>
                <p:sp>
                  <p:nvSpPr>
                    <p:cNvPr id="94" name="Oval 93"/>
                    <p:cNvSpPr/>
                    <p:nvPr/>
                  </p:nvSpPr>
                  <p:spPr>
                    <a:xfrm>
                      <a:off x="772070" y="1831623"/>
                      <a:ext cx="349322" cy="348787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p:txBody>
                </p:sp>
                <p:sp>
                  <p:nvSpPr>
                    <p:cNvPr id="95" name="Oval 94"/>
                    <p:cNvSpPr/>
                    <p:nvPr/>
                  </p:nvSpPr>
                  <p:spPr>
                    <a:xfrm>
                      <a:off x="772068" y="1435111"/>
                      <a:ext cx="349322" cy="348787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p:txBody>
                </p:sp>
                <p:sp>
                  <p:nvSpPr>
                    <p:cNvPr id="96" name="Oval 95"/>
                    <p:cNvSpPr/>
                    <p:nvPr/>
                  </p:nvSpPr>
                  <p:spPr>
                    <a:xfrm>
                      <a:off x="772070" y="2234699"/>
                      <a:ext cx="349322" cy="348787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p:txBody>
                </p:sp>
                <p:sp>
                  <p:nvSpPr>
                    <p:cNvPr id="97" name="Oval 96"/>
                    <p:cNvSpPr/>
                    <p:nvPr/>
                  </p:nvSpPr>
                  <p:spPr>
                    <a:xfrm>
                      <a:off x="772070" y="2634067"/>
                      <a:ext cx="349322" cy="348787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p:txBody>
                </p:sp>
              </p:grp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1121392" y="1025471"/>
                    <a:ext cx="74687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mtClean="0"/>
                      <a:t>IntAct</a:t>
                    </a:r>
                    <a:endParaRPr lang="en-US" dirty="0"/>
                  </a:p>
                </p:txBody>
              </p:sp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1868262" y="1016023"/>
                    <a:ext cx="70083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MINT</a:t>
                    </a:r>
                    <a:endParaRPr lang="en-US" dirty="0"/>
                  </a:p>
                </p:txBody>
              </p:sp>
            </p:grpSp>
            <p:sp>
              <p:nvSpPr>
                <p:cNvPr id="90" name="TextBox 89"/>
                <p:cNvSpPr txBox="1"/>
                <p:nvPr/>
              </p:nvSpPr>
              <p:spPr>
                <a:xfrm>
                  <a:off x="5936391" y="1014374"/>
                  <a:ext cx="6511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/>
                    <a:t>IMEx</a:t>
                  </a:r>
                  <a:endParaRPr lang="en-US" dirty="0"/>
                </a:p>
              </p:txBody>
            </p:sp>
          </p:grpSp>
          <p:sp>
            <p:nvSpPr>
              <p:cNvPr id="77" name="TextBox 76"/>
              <p:cNvSpPr txBox="1"/>
              <p:nvPr/>
            </p:nvSpPr>
            <p:spPr>
              <a:xfrm>
                <a:off x="4689353" y="14326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689353" y="1818672"/>
                <a:ext cx="8547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4689352" y="2195681"/>
                <a:ext cx="8547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422255" y="2600749"/>
                <a:ext cx="8547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5407245" y="1427357"/>
                <a:ext cx="8547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6160173" y="1415005"/>
                <a:ext cx="8547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6155159" y="1810253"/>
                <a:ext cx="8547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6155158" y="2205501"/>
                <a:ext cx="8547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6155158" y="2591655"/>
                <a:ext cx="8547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5407244" y="1822904"/>
                <a:ext cx="8547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5405896" y="2209058"/>
                <a:ext cx="8547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4689352" y="2608664"/>
                <a:ext cx="8547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sp>
          <p:nvSpPr>
            <p:cNvPr id="98" name="Oval 97"/>
            <p:cNvSpPr/>
            <p:nvPr/>
          </p:nvSpPr>
          <p:spPr>
            <a:xfrm>
              <a:off x="6682181" y="2837693"/>
              <a:ext cx="349322" cy="34878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6682179" y="2441181"/>
              <a:ext cx="349322" cy="34878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6682181" y="3240769"/>
              <a:ext cx="349322" cy="34878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01" name="Oval 100"/>
            <p:cNvSpPr/>
            <p:nvPr/>
          </p:nvSpPr>
          <p:spPr>
            <a:xfrm>
              <a:off x="6682181" y="3640137"/>
              <a:ext cx="349322" cy="34878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9180040" y="393901"/>
              <a:ext cx="2787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w</a:t>
              </a:r>
              <a:r>
                <a:rPr lang="en-US" smtClean="0"/>
                <a:t>hole proteome</a:t>
              </a:r>
              <a:r>
                <a:rPr lang="en-US"/>
                <a:t> </a:t>
              </a:r>
              <a:r>
                <a:rPr lang="en-US" smtClean="0"/>
                <a:t> reference</a:t>
              </a:r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9895443" y="797197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9890429" y="1192445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890428" y="1587693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9890428" y="1973847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9890951" y="2378478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885937" y="2773726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9885936" y="3168974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9885936" y="3555128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1066516" y="1194354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1061502" y="1589602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1061501" y="1984850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1061501" y="2371004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1056832" y="2758096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1051818" y="3153344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233517" y="2437837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7232169" y="2823991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232199" y="3233438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230851" y="3619592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7967738" y="2440145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7966390" y="2826299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966420" y="3235746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965072" y="3621900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8046795" y="289224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8705656" y="2437837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704308" y="2823991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704338" y="3233438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8702990" y="3619592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784713" y="288993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1073506" y="811429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1051818" y="3555128"/>
              <a:ext cx="854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cxnSp>
        <p:nvCxnSpPr>
          <p:cNvPr id="144" name="Straight Arrow Connector 143"/>
          <p:cNvCxnSpPr/>
          <p:nvPr/>
        </p:nvCxnSpPr>
        <p:spPr>
          <a:xfrm>
            <a:off x="1761212" y="582209"/>
            <a:ext cx="1484662" cy="7246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V="1">
            <a:off x="5409821" y="566508"/>
            <a:ext cx="1534032" cy="5976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7"/>
          <p:cNvGrpSpPr/>
          <p:nvPr/>
        </p:nvGrpSpPr>
        <p:grpSpPr>
          <a:xfrm>
            <a:off x="6352994" y="3996341"/>
            <a:ext cx="5411979" cy="2405119"/>
            <a:chOff x="6352994" y="3996341"/>
            <a:chExt cx="5411979" cy="2405119"/>
          </a:xfrm>
        </p:grpSpPr>
        <p:pic>
          <p:nvPicPr>
            <p:cNvPr id="164" name="Picture 16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" t="14866" r="22799" b="71171"/>
            <a:stretch/>
          </p:blipFill>
          <p:spPr>
            <a:xfrm>
              <a:off x="6352994" y="4268605"/>
              <a:ext cx="3787702" cy="2132855"/>
            </a:xfrm>
            <a:prstGeom prst="rect">
              <a:avLst/>
            </a:prstGeom>
          </p:spPr>
        </p:pic>
        <p:pic>
          <p:nvPicPr>
            <p:cNvPr id="165" name="Picture 16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69" t="48376" r="2042" b="48674"/>
            <a:stretch/>
          </p:blipFill>
          <p:spPr>
            <a:xfrm>
              <a:off x="10166984" y="5024454"/>
              <a:ext cx="1597989" cy="690223"/>
            </a:xfrm>
            <a:prstGeom prst="rect">
              <a:avLst/>
            </a:prstGeom>
          </p:spPr>
        </p:pic>
        <p:cxnSp>
          <p:nvCxnSpPr>
            <p:cNvPr id="167" name="Straight Arrow Connector 166"/>
            <p:cNvCxnSpPr/>
            <p:nvPr/>
          </p:nvCxnSpPr>
          <p:spPr>
            <a:xfrm flipH="1">
              <a:off x="8398517" y="3996341"/>
              <a:ext cx="1160536" cy="79174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8164" y="3477069"/>
            <a:ext cx="9484527" cy="2861212"/>
            <a:chOff x="68164" y="3477069"/>
            <a:chExt cx="9484527" cy="2861212"/>
          </a:xfrm>
        </p:grpSpPr>
        <p:pic>
          <p:nvPicPr>
            <p:cNvPr id="171" name="Picture 17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51" t="71449" r="26140" b="14449"/>
            <a:stretch/>
          </p:blipFill>
          <p:spPr>
            <a:xfrm>
              <a:off x="198397" y="3477069"/>
              <a:ext cx="2698155" cy="1539072"/>
            </a:xfrm>
            <a:prstGeom prst="rect">
              <a:avLst/>
            </a:prstGeom>
          </p:spPr>
        </p:pic>
        <p:pic>
          <p:nvPicPr>
            <p:cNvPr id="172" name="Picture 17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32" t="71516" r="26328" b="14600"/>
            <a:stretch/>
          </p:blipFill>
          <p:spPr>
            <a:xfrm>
              <a:off x="2798456" y="3486748"/>
              <a:ext cx="2729255" cy="1537706"/>
            </a:xfrm>
            <a:prstGeom prst="rect">
              <a:avLst/>
            </a:prstGeom>
          </p:spPr>
        </p:pic>
        <p:cxnSp>
          <p:nvCxnSpPr>
            <p:cNvPr id="174" name="Straight Arrow Connector 173"/>
            <p:cNvCxnSpPr/>
            <p:nvPr/>
          </p:nvCxnSpPr>
          <p:spPr>
            <a:xfrm flipH="1">
              <a:off x="5344719" y="4003415"/>
              <a:ext cx="4207972" cy="2851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6" name="Picture 17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01" t="72584" r="25510" b="14216"/>
            <a:stretch/>
          </p:blipFill>
          <p:spPr>
            <a:xfrm>
              <a:off x="68164" y="4915982"/>
              <a:ext cx="2958620" cy="1422299"/>
            </a:xfrm>
            <a:prstGeom prst="rect">
              <a:avLst/>
            </a:prstGeom>
          </p:spPr>
        </p:pic>
        <p:pic>
          <p:nvPicPr>
            <p:cNvPr id="177" name="Picture 17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24" t="72634" r="25663" b="14761"/>
            <a:stretch/>
          </p:blipFill>
          <p:spPr>
            <a:xfrm>
              <a:off x="2908530" y="4903423"/>
              <a:ext cx="2733414" cy="1325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65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5153"/>
            <a:ext cx="12192000" cy="1325563"/>
          </a:xfrm>
        </p:spPr>
        <p:txBody>
          <a:bodyPr/>
          <a:lstStyle/>
          <a:p>
            <a:pPr algn="ctr"/>
            <a:r>
              <a:rPr lang="en-US" b="1" dirty="0" err="1" smtClean="0"/>
              <a:t>Interactome</a:t>
            </a:r>
            <a:r>
              <a:rPr lang="en-US" b="1" dirty="0" smtClean="0"/>
              <a:t> vs proteome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183117" y="4908331"/>
            <a:ext cx="16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November 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55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5" y="0"/>
            <a:ext cx="7879913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8" r="15480"/>
          <a:stretch/>
        </p:blipFill>
        <p:spPr>
          <a:xfrm>
            <a:off x="7064459" y="0"/>
            <a:ext cx="4759679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755" y="80685"/>
            <a:ext cx="1954381" cy="646331"/>
          </a:xfrm>
          <a:prstGeom prst="rect">
            <a:avLst/>
          </a:prstGeom>
          <a:solidFill>
            <a:srgbClr val="C00000">
              <a:alpha val="14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interactome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:</a:t>
            </a:r>
          </a:p>
          <a:p>
            <a:r>
              <a:rPr lang="en-US" u="sng" dirty="0" smtClean="0">
                <a:latin typeface="Times" charset="0"/>
                <a:ea typeface="Times" charset="0"/>
                <a:cs typeface="Times" charset="0"/>
              </a:rPr>
              <a:t>all </a:t>
            </a:r>
            <a:r>
              <a:rPr lang="en-US" u="sng" dirty="0" err="1" smtClean="0">
                <a:latin typeface="Times" charset="0"/>
                <a:ea typeface="Times" charset="0"/>
                <a:cs typeface="Times" charset="0"/>
              </a:rPr>
              <a:t>IMEx</a:t>
            </a:r>
            <a:r>
              <a:rPr lang="en-US" u="sng" dirty="0" smtClean="0">
                <a:latin typeface="Times" charset="0"/>
                <a:ea typeface="Times" charset="0"/>
                <a:cs typeface="Times" charset="0"/>
              </a:rPr>
              <a:t> databases</a:t>
            </a:r>
          </a:p>
        </p:txBody>
      </p:sp>
    </p:spTree>
    <p:extLst>
      <p:ext uri="{BB962C8B-B14F-4D97-AF65-F5344CB8AC3E}">
        <p14:creationId xmlns:p14="http://schemas.microsoft.com/office/powerpoint/2010/main" val="843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5" y="0"/>
            <a:ext cx="7879913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755" y="80685"/>
            <a:ext cx="1338828" cy="646331"/>
          </a:xfrm>
          <a:prstGeom prst="rect">
            <a:avLst/>
          </a:prstGeom>
          <a:solidFill>
            <a:srgbClr val="C00000">
              <a:alpha val="14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interactome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:</a:t>
            </a:r>
          </a:p>
          <a:p>
            <a:r>
              <a:rPr lang="en-US" u="sng" dirty="0" err="1" smtClean="0">
                <a:latin typeface="Times" charset="0"/>
                <a:ea typeface="Times" charset="0"/>
                <a:cs typeface="Times" charset="0"/>
              </a:rPr>
              <a:t>IntAct</a:t>
            </a:r>
            <a:r>
              <a:rPr lang="en-US" u="sng" dirty="0" smtClean="0">
                <a:latin typeface="Times" charset="0"/>
                <a:ea typeface="Times" charset="0"/>
                <a:cs typeface="Times" charset="0"/>
              </a:rPr>
              <a:t> only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6856455" y="-1"/>
            <a:ext cx="5195200" cy="6855905"/>
            <a:chOff x="8117388" y="0"/>
            <a:chExt cx="3922212" cy="517599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05" r="12647"/>
            <a:stretch/>
          </p:blipFill>
          <p:spPr>
            <a:xfrm>
              <a:off x="8117451" y="0"/>
              <a:ext cx="3922149" cy="517599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8117388" y="1739153"/>
              <a:ext cx="528979" cy="33259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352800" y="-2026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78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8541" y="385483"/>
            <a:ext cx="2206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Conclusion I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488141" y="1407459"/>
            <a:ext cx="10128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Overall - the best </a:t>
            </a:r>
            <a:r>
              <a:rPr lang="en-US" dirty="0" err="1" smtClean="0"/>
              <a:t>interactome</a:t>
            </a:r>
            <a:r>
              <a:rPr lang="en-US" dirty="0" smtClean="0"/>
              <a:t> annotated by </a:t>
            </a:r>
            <a:r>
              <a:rPr lang="en-US" dirty="0" err="1" smtClean="0"/>
              <a:t>IMEx</a:t>
            </a:r>
            <a:r>
              <a:rPr lang="en-US" dirty="0" smtClean="0"/>
              <a:t> databases is baker’s yeast, 2nd best </a:t>
            </a:r>
            <a:r>
              <a:rPr lang="en-US" dirty="0" err="1" smtClean="0"/>
              <a:t>interactome</a:t>
            </a:r>
            <a:r>
              <a:rPr lang="en-US" dirty="0" smtClean="0"/>
              <a:t> is E.coli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63271" y="2115671"/>
            <a:ext cx="868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other </a:t>
            </a:r>
            <a:r>
              <a:rPr lang="en-US" dirty="0" err="1" smtClean="0"/>
              <a:t>interactomes</a:t>
            </a:r>
            <a:r>
              <a:rPr lang="en-US" dirty="0" smtClean="0"/>
              <a:t> cover less than the half of their respective proteome (all </a:t>
            </a:r>
            <a:r>
              <a:rPr lang="en-US" dirty="0" err="1" smtClean="0"/>
              <a:t>UniprotKB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48118" y="2761129"/>
            <a:ext cx="8413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overlap </a:t>
            </a:r>
            <a:r>
              <a:rPr lang="en-US" dirty="0" smtClean="0"/>
              <a:t>between the </a:t>
            </a:r>
            <a:r>
              <a:rPr lang="en-US" dirty="0" err="1" smtClean="0"/>
              <a:t>interactome</a:t>
            </a:r>
            <a:r>
              <a:rPr lang="en-US" dirty="0" smtClean="0"/>
              <a:t> and reviewed proteome (</a:t>
            </a:r>
            <a:r>
              <a:rPr lang="en-US" dirty="0" err="1" smtClean="0"/>
              <a:t>SwissProt</a:t>
            </a:r>
            <a:r>
              <a:rPr lang="en-US" dirty="0" smtClean="0"/>
              <a:t>) looks much better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93694" y="3612776"/>
            <a:ext cx="941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large fraction of human, mouse, </a:t>
            </a:r>
            <a:r>
              <a:rPr lang="en-US" dirty="0" err="1" smtClean="0"/>
              <a:t>arabidopsis</a:t>
            </a:r>
            <a:r>
              <a:rPr lang="en-US" dirty="0" smtClean="0"/>
              <a:t> interactors and more than a half of drosophila and </a:t>
            </a:r>
            <a:r>
              <a:rPr lang="en-US" dirty="0" err="1" smtClean="0"/>
              <a:t>C.elegans</a:t>
            </a:r>
            <a:r>
              <a:rPr lang="en-US" dirty="0" smtClean="0"/>
              <a:t> interactors are absent in </a:t>
            </a:r>
            <a:r>
              <a:rPr lang="en-US" dirty="0" err="1" smtClean="0"/>
              <a:t>SwissProt</a:t>
            </a:r>
            <a:r>
              <a:rPr lang="en-US" dirty="0" smtClean="0"/>
              <a:t> – under-annotation by </a:t>
            </a:r>
            <a:r>
              <a:rPr lang="en-US" dirty="0" err="1" smtClean="0"/>
              <a:t>Uniprot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1670" y="4643280"/>
            <a:ext cx="9209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protein isoforms (in multicellular model organisms) are almost not annotated in the </a:t>
            </a:r>
            <a:r>
              <a:rPr lang="en-US" dirty="0" err="1" smtClean="0"/>
              <a:t>interactome</a:t>
            </a:r>
            <a:endParaRPr lang="en-US" dirty="0" smtClean="0"/>
          </a:p>
          <a:p>
            <a:r>
              <a:rPr lang="en-US" dirty="0" smtClean="0"/>
              <a:t>Human is the exception – </a:t>
            </a:r>
            <a:r>
              <a:rPr lang="is-IS" dirty="0" smtClean="0"/>
              <a:t>2452 protein isoforms out of </a:t>
            </a:r>
            <a:r>
              <a:rPr lang="is-IS" dirty="0"/>
              <a:t>21957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020" y="5588313"/>
            <a:ext cx="1185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most organisms in my list (with the exception of mouse) </a:t>
            </a:r>
            <a:r>
              <a:rPr lang="en-US" dirty="0" err="1" smtClean="0"/>
              <a:t>IntAct</a:t>
            </a:r>
            <a:r>
              <a:rPr lang="en-US" dirty="0" smtClean="0"/>
              <a:t> overlaps to a large extent with the other </a:t>
            </a:r>
            <a:r>
              <a:rPr lang="en-US" dirty="0" err="1" smtClean="0"/>
              <a:t>IMEx</a:t>
            </a:r>
            <a:r>
              <a:rPr lang="en-US" dirty="0" smtClean="0"/>
              <a:t> databases 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56847" y="6445624"/>
            <a:ext cx="413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interactions at all for naked mole rat!!!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6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5153"/>
            <a:ext cx="12192000" cy="1325563"/>
          </a:xfrm>
        </p:spPr>
        <p:txBody>
          <a:bodyPr/>
          <a:lstStyle/>
          <a:p>
            <a:pPr algn="ctr"/>
            <a:r>
              <a:rPr lang="en-US" b="1" dirty="0" err="1" smtClean="0"/>
              <a:t>Interactome</a:t>
            </a:r>
            <a:r>
              <a:rPr lang="en-US" b="1" dirty="0" smtClean="0"/>
              <a:t> vs proteome</a:t>
            </a:r>
            <a:br>
              <a:rPr lang="en-US" b="1" dirty="0" smtClean="0"/>
            </a:br>
            <a:r>
              <a:rPr lang="en-US" b="1" dirty="0" smtClean="0"/>
              <a:t>vs missing protein evidence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83117" y="4908331"/>
            <a:ext cx="16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November 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2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22976</TotalTime>
  <Words>780</Words>
  <Application>Microsoft Macintosh PowerPoint</Application>
  <PresentationFormat>Widescreen</PresentationFormat>
  <Paragraphs>197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Times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Interactome vs proteome</vt:lpstr>
      <vt:lpstr>PowerPoint Presentation</vt:lpstr>
      <vt:lpstr>PowerPoint Presentation</vt:lpstr>
      <vt:lpstr>PowerPoint Presentation</vt:lpstr>
      <vt:lpstr>Interactome vs proteome vs missing protein evidence</vt:lpstr>
      <vt:lpstr>PowerPoint Presentation</vt:lpstr>
      <vt:lpstr>PowerPoint Presentation</vt:lpstr>
      <vt:lpstr>PowerPoint Presentation</vt:lpstr>
      <vt:lpstr>Interactome vs proteome vs BioDRID</vt:lpstr>
      <vt:lpstr>PowerPoint Presentation</vt:lpstr>
      <vt:lpstr>PowerPoint Presentation</vt:lpstr>
      <vt:lpstr>PowerPoint Presentation</vt:lpstr>
      <vt:lpstr>PowerPoint Presentation</vt:lpstr>
      <vt:lpstr>Interactome vs proteome more species – exploratory bar graphs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Vitalii Kleshchevnikov</dc:creator>
  <cp:lastModifiedBy>Vitalii Kleshchevnikov</cp:lastModifiedBy>
  <cp:revision>46</cp:revision>
  <dcterms:created xsi:type="dcterms:W3CDTF">2016-11-09T10:45:47Z</dcterms:created>
  <dcterms:modified xsi:type="dcterms:W3CDTF">2016-12-05T13:37:44Z</dcterms:modified>
</cp:coreProperties>
</file>